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16"/>
  </p:notesMasterIdLst>
  <p:sldIdLst>
    <p:sldId id="257" r:id="rId2"/>
    <p:sldId id="258" r:id="rId3"/>
    <p:sldId id="259" r:id="rId4"/>
    <p:sldId id="266" r:id="rId5"/>
    <p:sldId id="261" r:id="rId6"/>
    <p:sldId id="262" r:id="rId7"/>
    <p:sldId id="272" r:id="rId8"/>
    <p:sldId id="267" r:id="rId9"/>
    <p:sldId id="264" r:id="rId10"/>
    <p:sldId id="268" r:id="rId11"/>
    <p:sldId id="269" r:id="rId12"/>
    <p:sldId id="270" r:id="rId13"/>
    <p:sldId id="273" r:id="rId14"/>
    <p:sldId id="271"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985FC-6246-4FA4-AFCB-A147992AED49}" type="datetimeFigureOut">
              <a:rPr lang="es-MX" smtClean="0"/>
              <a:t>07/02/2020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1E61B-3748-40EE-BEA6-211410775F22}" type="slidenum">
              <a:rPr lang="es-MX" smtClean="0"/>
              <a:t>‹Nº›</a:t>
            </a:fld>
            <a:endParaRPr lang="es-MX"/>
          </a:p>
        </p:txBody>
      </p:sp>
    </p:spTree>
    <p:extLst>
      <p:ext uri="{BB962C8B-B14F-4D97-AF65-F5344CB8AC3E}">
        <p14:creationId xmlns:p14="http://schemas.microsoft.com/office/powerpoint/2010/main" val="173744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671E61B-3748-40EE-BEA6-211410775F22}" type="slidenum">
              <a:rPr lang="es-MX" smtClean="0"/>
              <a:t>1</a:t>
            </a:fld>
            <a:endParaRPr lang="es-MX"/>
          </a:p>
        </p:txBody>
      </p:sp>
    </p:spTree>
    <p:extLst>
      <p:ext uri="{BB962C8B-B14F-4D97-AF65-F5344CB8AC3E}">
        <p14:creationId xmlns:p14="http://schemas.microsoft.com/office/powerpoint/2010/main" val="287222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4C4D1A-1868-46CE-936B-E9E048E274A5}" type="datetime1">
              <a:rPr lang="es-MX" smtClean="0"/>
              <a:t>07/02/2020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4576CEA-87DC-4FCA-8BE0-078C36C0CBAB}"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6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6206E0-0FF2-47C0-AFD2-31E89BE1166B}" type="datetime1">
              <a:rPr lang="es-MX" smtClean="0"/>
              <a:t>07/02/2020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4576CEA-87DC-4FCA-8BE0-078C36C0CBAB}" type="slidenum">
              <a:rPr lang="es-MX" smtClean="0"/>
              <a:t>‹Nº›</a:t>
            </a:fld>
            <a:endParaRPr lang="es-MX"/>
          </a:p>
        </p:txBody>
      </p:sp>
    </p:spTree>
    <p:extLst>
      <p:ext uri="{BB962C8B-B14F-4D97-AF65-F5344CB8AC3E}">
        <p14:creationId xmlns:p14="http://schemas.microsoft.com/office/powerpoint/2010/main" val="394216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98E0924-6B46-45D3-988A-1238B1AD6EA1}" type="datetime1">
              <a:rPr lang="es-MX" smtClean="0"/>
              <a:t>07/02/2020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4576CEA-87DC-4FCA-8BE0-078C36C0CBAB}" type="slidenum">
              <a:rPr lang="es-MX" smtClean="0"/>
              <a:t>‹Nº›</a:t>
            </a:fld>
            <a:endParaRPr lang="es-MX"/>
          </a:p>
        </p:txBody>
      </p:sp>
    </p:spTree>
    <p:extLst>
      <p:ext uri="{BB962C8B-B14F-4D97-AF65-F5344CB8AC3E}">
        <p14:creationId xmlns:p14="http://schemas.microsoft.com/office/powerpoint/2010/main" val="406443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CAC329-9A1B-4D90-9C40-639C9560720F}" type="datetime1">
              <a:rPr lang="es-MX" smtClean="0"/>
              <a:t>07/02/2020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4576CEA-87DC-4FCA-8BE0-078C36C0CBAB}" type="slidenum">
              <a:rPr lang="es-MX" smtClean="0"/>
              <a:t>‹Nº›</a:t>
            </a:fld>
            <a:endParaRPr lang="es-MX"/>
          </a:p>
        </p:txBody>
      </p:sp>
    </p:spTree>
    <p:extLst>
      <p:ext uri="{BB962C8B-B14F-4D97-AF65-F5344CB8AC3E}">
        <p14:creationId xmlns:p14="http://schemas.microsoft.com/office/powerpoint/2010/main" val="80785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23DBA21-D795-4D48-8F3E-1A890C8FDAC8}" type="datetime1">
              <a:rPr lang="es-MX" smtClean="0"/>
              <a:t>07/02/2020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4576CEA-87DC-4FCA-8BE0-078C36C0CBAB}"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587A26D-D985-49D1-B91A-B89CEE37B044}" type="datetime1">
              <a:rPr lang="es-MX" smtClean="0"/>
              <a:t>07/02/2020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4576CEA-87DC-4FCA-8BE0-078C36C0CBAB}" type="slidenum">
              <a:rPr lang="es-MX" smtClean="0"/>
              <a:t>‹Nº›</a:t>
            </a:fld>
            <a:endParaRPr lang="es-MX"/>
          </a:p>
        </p:txBody>
      </p:sp>
    </p:spTree>
    <p:extLst>
      <p:ext uri="{BB962C8B-B14F-4D97-AF65-F5344CB8AC3E}">
        <p14:creationId xmlns:p14="http://schemas.microsoft.com/office/powerpoint/2010/main" val="116101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8A10B53-C8F7-4568-87FE-F1E718D56834}" type="datetime1">
              <a:rPr lang="es-MX" smtClean="0"/>
              <a:t>07/02/2020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4576CEA-87DC-4FCA-8BE0-078C36C0CBAB}" type="slidenum">
              <a:rPr lang="es-MX" smtClean="0"/>
              <a:t>‹Nº›</a:t>
            </a:fld>
            <a:endParaRPr lang="es-MX"/>
          </a:p>
        </p:txBody>
      </p:sp>
    </p:spTree>
    <p:extLst>
      <p:ext uri="{BB962C8B-B14F-4D97-AF65-F5344CB8AC3E}">
        <p14:creationId xmlns:p14="http://schemas.microsoft.com/office/powerpoint/2010/main" val="371837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9A5F53A-8724-4294-84D9-3129C1ADFAFB}" type="datetime1">
              <a:rPr lang="es-MX" smtClean="0"/>
              <a:t>07/02/2020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4576CEA-87DC-4FCA-8BE0-078C36C0CBAB}" type="slidenum">
              <a:rPr lang="es-MX" smtClean="0"/>
              <a:t>‹Nº›</a:t>
            </a:fld>
            <a:endParaRPr lang="es-MX"/>
          </a:p>
        </p:txBody>
      </p:sp>
    </p:spTree>
    <p:extLst>
      <p:ext uri="{BB962C8B-B14F-4D97-AF65-F5344CB8AC3E}">
        <p14:creationId xmlns:p14="http://schemas.microsoft.com/office/powerpoint/2010/main" val="51035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32DD05-4CBF-4451-9361-0449FA12B633}" type="datetime1">
              <a:rPr lang="es-MX" smtClean="0"/>
              <a:t>07/02/2020</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C4576CEA-87DC-4FCA-8BE0-078C36C0CBAB}" type="slidenum">
              <a:rPr lang="es-MX" smtClean="0"/>
              <a:t>‹Nº›</a:t>
            </a:fld>
            <a:endParaRPr lang="es-MX"/>
          </a:p>
        </p:txBody>
      </p:sp>
    </p:spTree>
    <p:extLst>
      <p:ext uri="{BB962C8B-B14F-4D97-AF65-F5344CB8AC3E}">
        <p14:creationId xmlns:p14="http://schemas.microsoft.com/office/powerpoint/2010/main" val="161178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0065ED-416F-4F65-B75F-86F9541C05A9}" type="datetime1">
              <a:rPr lang="es-MX" smtClean="0"/>
              <a:t>07/02/2020</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4576CEA-87DC-4FCA-8BE0-078C36C0CBAB}" type="slidenum">
              <a:rPr lang="es-MX" smtClean="0"/>
              <a:t>‹Nº›</a:t>
            </a:fld>
            <a:endParaRPr lang="es-MX"/>
          </a:p>
        </p:txBody>
      </p:sp>
    </p:spTree>
    <p:extLst>
      <p:ext uri="{BB962C8B-B14F-4D97-AF65-F5344CB8AC3E}">
        <p14:creationId xmlns:p14="http://schemas.microsoft.com/office/powerpoint/2010/main" val="79645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AFBA415-8B70-49AA-A997-9962B1CCB49A}" type="datetime1">
              <a:rPr lang="es-MX" smtClean="0"/>
              <a:t>07/02/2020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4576CEA-87DC-4FCA-8BE0-078C36C0CBAB}" type="slidenum">
              <a:rPr lang="es-MX" smtClean="0"/>
              <a:t>‹Nº›</a:t>
            </a:fld>
            <a:endParaRPr lang="es-MX"/>
          </a:p>
        </p:txBody>
      </p:sp>
    </p:spTree>
    <p:extLst>
      <p:ext uri="{BB962C8B-B14F-4D97-AF65-F5344CB8AC3E}">
        <p14:creationId xmlns:p14="http://schemas.microsoft.com/office/powerpoint/2010/main" val="197541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973E917-7E87-4FDF-A40B-4E58F5080B5D}" type="datetime1">
              <a:rPr lang="es-MX" smtClean="0"/>
              <a:t>07/02/2020</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4576CEA-87DC-4FCA-8BE0-078C36C0CBAB}"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8321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gramirezv@iacip-gto.org.mx"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plataformadetransparencia.org.mx/inai-tema-theme/images/logoheader.png"/>
          <p:cNvPicPr>
            <a:picLocks noChangeAspect="1" noChangeArrowheads="1"/>
          </p:cNvPicPr>
          <p:nvPr/>
        </p:nvPicPr>
        <p:blipFill rotWithShape="1">
          <a:blip r:embed="rId3" cstate="print">
            <a:clrChange>
              <a:clrFrom>
                <a:srgbClr val="000000">
                  <a:alpha val="784"/>
                </a:srgbClr>
              </a:clrFrom>
              <a:clrTo>
                <a:srgbClr val="000000">
                  <a:alpha val="0"/>
                </a:srgbClr>
              </a:clrTo>
            </a:clrChange>
            <a:extLst>
              <a:ext uri="{28A0092B-C50C-407E-A947-70E740481C1C}">
                <a14:useLocalDpi xmlns:a14="http://schemas.microsoft.com/office/drawing/2010/main" val="0"/>
              </a:ext>
            </a:extLst>
          </a:blip>
          <a:srcRect l="18670" t="9274" r="27345" b="32734"/>
          <a:stretch/>
        </p:blipFill>
        <p:spPr bwMode="auto">
          <a:xfrm>
            <a:off x="4062539" y="4193294"/>
            <a:ext cx="4062486" cy="220222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 xmlns:a16="http://schemas.microsoft.com/office/drawing/2014/main" id="{30809BA7-ABB1-48D7-BA1B-E6810C008C76}"/>
              </a:ext>
            </a:extLst>
          </p:cNvPr>
          <p:cNvSpPr txBox="1"/>
          <p:nvPr/>
        </p:nvSpPr>
        <p:spPr>
          <a:xfrm>
            <a:off x="1261950" y="1471650"/>
            <a:ext cx="9663665" cy="2862322"/>
          </a:xfrm>
          <a:prstGeom prst="rect">
            <a:avLst/>
          </a:prstGeom>
          <a:noFill/>
        </p:spPr>
        <p:txBody>
          <a:bodyPr wrap="square" rtlCol="0">
            <a:spAutoFit/>
          </a:bodyPr>
          <a:lstStyle/>
          <a:p>
            <a:pPr algn="ctr"/>
            <a:r>
              <a:rPr lang="es-MX" sz="3600" b="1" cap="small" spc="300" dirty="0">
                <a:solidFill>
                  <a:schemeClr val="accent1">
                    <a:lumMod val="75000"/>
                  </a:schemeClr>
                </a:solidFill>
                <a:latin typeface="Montserrat Medium" panose="00000600000000000000" pitchFamily="50" charset="0"/>
                <a:cs typeface="Arial" panose="020B0604020202020204" pitchFamily="34" charset="0"/>
              </a:rPr>
              <a:t>Conservación y respaldo de la información de las obligaciones de transparencia contenida en el SIPOT, para cumplir con la normatividad de archivos</a:t>
            </a: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864" y="168389"/>
            <a:ext cx="2585836" cy="1303261"/>
          </a:xfrm>
          <a:prstGeom prst="rect">
            <a:avLst/>
          </a:prstGeom>
        </p:spPr>
      </p:pic>
      <p:sp>
        <p:nvSpPr>
          <p:cNvPr id="2" name="Marcador de número de diapositiva 1"/>
          <p:cNvSpPr>
            <a:spLocks noGrp="1"/>
          </p:cNvSpPr>
          <p:nvPr>
            <p:ph type="sldNum" sz="quarter" idx="12"/>
          </p:nvPr>
        </p:nvSpPr>
        <p:spPr/>
        <p:txBody>
          <a:bodyPr/>
          <a:lstStyle/>
          <a:p>
            <a:fld id="{C4576CEA-87DC-4FCA-8BE0-078C36C0CBAB}" type="slidenum">
              <a:rPr lang="es-MX" smtClean="0"/>
              <a:t>1</a:t>
            </a:fld>
            <a:endParaRPr lang="es-MX"/>
          </a:p>
        </p:txBody>
      </p:sp>
    </p:spTree>
    <p:extLst>
      <p:ext uri="{BB962C8B-B14F-4D97-AF65-F5344CB8AC3E}">
        <p14:creationId xmlns:p14="http://schemas.microsoft.com/office/powerpoint/2010/main" val="89224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675249"/>
            <a:ext cx="10058400" cy="1033975"/>
          </a:xfrm>
        </p:spPr>
        <p:txBody>
          <a:bodyPr>
            <a:normAutofit/>
          </a:bodyPr>
          <a:lstStyle/>
          <a:p>
            <a:pPr algn="ctr"/>
            <a:r>
              <a:rPr lang="es-MX" sz="3600" b="1" dirty="0" smtClean="0">
                <a:solidFill>
                  <a:schemeClr val="accent1">
                    <a:lumMod val="75000"/>
                  </a:schemeClr>
                </a:solidFill>
                <a:latin typeface="Montserrat Medium" panose="00000600000000000000" pitchFamily="50" charset="0"/>
              </a:rPr>
              <a:t>“Baja” del módulo de “Carga de Archivos”</a:t>
            </a:r>
            <a:endParaRPr lang="es-MX" sz="3600" dirty="0">
              <a:solidFill>
                <a:schemeClr val="accent1">
                  <a:lumMod val="75000"/>
                </a:schemeClr>
              </a:solidFill>
            </a:endParaRPr>
          </a:p>
        </p:txBody>
      </p:sp>
      <p:pic>
        <p:nvPicPr>
          <p:cNvPr id="6" name="Imagen 5"/>
          <p:cNvPicPr>
            <a:picLocks noChangeAspect="1"/>
          </p:cNvPicPr>
          <p:nvPr/>
        </p:nvPicPr>
        <p:blipFill>
          <a:blip r:embed="rId2"/>
          <a:stretch>
            <a:fillRect/>
          </a:stretch>
        </p:blipFill>
        <p:spPr>
          <a:xfrm>
            <a:off x="295275" y="1914525"/>
            <a:ext cx="11601450" cy="4943475"/>
          </a:xfrm>
          <a:prstGeom prst="rect">
            <a:avLst/>
          </a:prstGeom>
        </p:spPr>
      </p:pic>
      <p:sp>
        <p:nvSpPr>
          <p:cNvPr id="7" name="Rectángulo 6"/>
          <p:cNvSpPr/>
          <p:nvPr/>
        </p:nvSpPr>
        <p:spPr>
          <a:xfrm>
            <a:off x="520505" y="2475915"/>
            <a:ext cx="1519310" cy="281354"/>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3880339" y="4670475"/>
            <a:ext cx="2126566" cy="21101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número de diapositiva 2"/>
          <p:cNvSpPr>
            <a:spLocks noGrp="1"/>
          </p:cNvSpPr>
          <p:nvPr>
            <p:ph type="sldNum" sz="quarter" idx="12"/>
          </p:nvPr>
        </p:nvSpPr>
        <p:spPr/>
        <p:txBody>
          <a:bodyPr/>
          <a:lstStyle/>
          <a:p>
            <a:fld id="{C4576CEA-87DC-4FCA-8BE0-078C36C0CBAB}" type="slidenum">
              <a:rPr lang="es-MX" smtClean="0"/>
              <a:t>10</a:t>
            </a:fld>
            <a:endParaRPr lang="es-MX"/>
          </a:p>
        </p:txBody>
      </p:sp>
    </p:spTree>
    <p:extLst>
      <p:ext uri="{BB962C8B-B14F-4D97-AF65-F5344CB8AC3E}">
        <p14:creationId xmlns:p14="http://schemas.microsoft.com/office/powerpoint/2010/main" val="168021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04994" y="1392627"/>
            <a:ext cx="11953875" cy="5648325"/>
          </a:xfrm>
          <a:prstGeom prst="rect">
            <a:avLst/>
          </a:prstGeom>
        </p:spPr>
      </p:pic>
      <p:sp>
        <p:nvSpPr>
          <p:cNvPr id="2" name="Título 1"/>
          <p:cNvSpPr>
            <a:spLocks noGrp="1"/>
          </p:cNvSpPr>
          <p:nvPr>
            <p:ph type="title"/>
          </p:nvPr>
        </p:nvSpPr>
        <p:spPr/>
        <p:txBody>
          <a:bodyPr>
            <a:normAutofit/>
          </a:bodyPr>
          <a:lstStyle/>
          <a:p>
            <a:pPr algn="ctr"/>
            <a:r>
              <a:rPr lang="es-MX" sz="3600" b="1" dirty="0" smtClean="0">
                <a:solidFill>
                  <a:schemeClr val="accent1">
                    <a:lumMod val="75000"/>
                  </a:schemeClr>
                </a:solidFill>
                <a:latin typeface="Montserrat Medium" panose="00000600000000000000" pitchFamily="50" charset="0"/>
              </a:rPr>
              <a:t>“Administración de Información”</a:t>
            </a:r>
            <a:br>
              <a:rPr lang="es-MX" sz="3600" b="1" dirty="0" smtClean="0">
                <a:solidFill>
                  <a:schemeClr val="accent1">
                    <a:lumMod val="75000"/>
                  </a:schemeClr>
                </a:solidFill>
                <a:latin typeface="Montserrat Medium" panose="00000600000000000000" pitchFamily="50" charset="0"/>
              </a:rPr>
            </a:br>
            <a:endParaRPr lang="es-MX" sz="3600" dirty="0"/>
          </a:p>
        </p:txBody>
      </p:sp>
      <p:sp>
        <p:nvSpPr>
          <p:cNvPr id="5" name="Rectángulo 4"/>
          <p:cNvSpPr/>
          <p:nvPr/>
        </p:nvSpPr>
        <p:spPr>
          <a:xfrm>
            <a:off x="351690" y="2028316"/>
            <a:ext cx="1519310" cy="377263"/>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137093" y="4377619"/>
            <a:ext cx="998806" cy="236080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7202658" y="3798278"/>
            <a:ext cx="745588" cy="281354"/>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1350497" y="2506618"/>
            <a:ext cx="717455" cy="68674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srgbClr val="FF0000"/>
                </a:solidFill>
                <a:latin typeface="Montserrat Medium" panose="00000600000000000000" pitchFamily="50" charset="0"/>
              </a:rPr>
              <a:t>1</a:t>
            </a:r>
            <a:endParaRPr lang="es-MX" sz="4000" dirty="0">
              <a:solidFill>
                <a:srgbClr val="FF0000"/>
              </a:solidFill>
              <a:latin typeface="Montserrat Medium" panose="00000600000000000000" pitchFamily="50" charset="0"/>
            </a:endParaRPr>
          </a:p>
        </p:txBody>
      </p:sp>
      <p:sp>
        <p:nvSpPr>
          <p:cNvPr id="12" name="Elipse 11"/>
          <p:cNvSpPr/>
          <p:nvPr/>
        </p:nvSpPr>
        <p:spPr>
          <a:xfrm>
            <a:off x="3277768" y="3627636"/>
            <a:ext cx="717455" cy="68674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solidFill>
                  <a:srgbClr val="FF0000"/>
                </a:solidFill>
                <a:latin typeface="Montserrat Medium" panose="00000600000000000000" pitchFamily="50" charset="0"/>
              </a:rPr>
              <a:t>2</a:t>
            </a:r>
          </a:p>
        </p:txBody>
      </p:sp>
      <p:sp>
        <p:nvSpPr>
          <p:cNvPr id="13" name="Elipse 12"/>
          <p:cNvSpPr/>
          <p:nvPr/>
        </p:nvSpPr>
        <p:spPr>
          <a:xfrm>
            <a:off x="7230791" y="3055257"/>
            <a:ext cx="717455" cy="68674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solidFill>
                  <a:srgbClr val="FF0000"/>
                </a:solidFill>
                <a:latin typeface="Montserrat Medium" panose="00000600000000000000" pitchFamily="50" charset="0"/>
              </a:rPr>
              <a:t>3</a:t>
            </a:r>
          </a:p>
        </p:txBody>
      </p:sp>
      <p:sp>
        <p:nvSpPr>
          <p:cNvPr id="3" name="Marcador de número de diapositiva 2"/>
          <p:cNvSpPr>
            <a:spLocks noGrp="1"/>
          </p:cNvSpPr>
          <p:nvPr>
            <p:ph type="sldNum" sz="quarter" idx="12"/>
          </p:nvPr>
        </p:nvSpPr>
        <p:spPr/>
        <p:txBody>
          <a:bodyPr/>
          <a:lstStyle/>
          <a:p>
            <a:fld id="{C4576CEA-87DC-4FCA-8BE0-078C36C0CBAB}" type="slidenum">
              <a:rPr lang="es-MX" smtClean="0"/>
              <a:t>11</a:t>
            </a:fld>
            <a:endParaRPr lang="es-MX"/>
          </a:p>
        </p:txBody>
      </p:sp>
    </p:spTree>
    <p:extLst>
      <p:ext uri="{BB962C8B-B14F-4D97-AF65-F5344CB8AC3E}">
        <p14:creationId xmlns:p14="http://schemas.microsoft.com/office/powerpoint/2010/main" val="624208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3600" b="1" dirty="0" smtClean="0">
                <a:solidFill>
                  <a:schemeClr val="accent1">
                    <a:lumMod val="75000"/>
                  </a:schemeClr>
                </a:solidFill>
                <a:latin typeface="Montserrat Medium" panose="00000600000000000000" pitchFamily="50" charset="0"/>
              </a:rPr>
              <a:t>“Opciones Avanzadas”, con la opción “Copia/Borra Información”</a:t>
            </a:r>
            <a:r>
              <a:rPr lang="es-MX" sz="3600" dirty="0" smtClean="0">
                <a:solidFill>
                  <a:schemeClr val="accent1">
                    <a:lumMod val="75000"/>
                  </a:schemeClr>
                </a:solidFill>
                <a:latin typeface="Montserrat Medium" panose="00000600000000000000" pitchFamily="50" charset="0"/>
              </a:rPr>
              <a:t/>
            </a:r>
            <a:br>
              <a:rPr lang="es-MX" sz="3600" dirty="0" smtClean="0">
                <a:solidFill>
                  <a:schemeClr val="accent1">
                    <a:lumMod val="75000"/>
                  </a:schemeClr>
                </a:solidFill>
                <a:latin typeface="Montserrat Medium" panose="00000600000000000000" pitchFamily="50" charset="0"/>
              </a:rPr>
            </a:br>
            <a:endParaRPr lang="es-MX" sz="3600" dirty="0"/>
          </a:p>
        </p:txBody>
      </p:sp>
      <p:pic>
        <p:nvPicPr>
          <p:cNvPr id="4" name="Imagen 3">
            <a:extLst>
              <a:ext uri="{FF2B5EF4-FFF2-40B4-BE49-F238E27FC236}">
                <a16:creationId xmlns="" xmlns:a16="http://schemas.microsoft.com/office/drawing/2014/main" id="{FCBC46F3-6917-4A83-B1C5-D77F573AB654}"/>
              </a:ext>
            </a:extLst>
          </p:cNvPr>
          <p:cNvPicPr>
            <a:picLocks noChangeAspect="1"/>
          </p:cNvPicPr>
          <p:nvPr/>
        </p:nvPicPr>
        <p:blipFill>
          <a:blip r:embed="rId2"/>
          <a:stretch>
            <a:fillRect/>
          </a:stretch>
        </p:blipFill>
        <p:spPr>
          <a:xfrm>
            <a:off x="379826" y="1568045"/>
            <a:ext cx="11479243" cy="6789010"/>
          </a:xfrm>
          <a:prstGeom prst="rect">
            <a:avLst/>
          </a:prstGeom>
        </p:spPr>
      </p:pic>
      <p:sp>
        <p:nvSpPr>
          <p:cNvPr id="3" name="Marcador de número de diapositiva 2"/>
          <p:cNvSpPr>
            <a:spLocks noGrp="1"/>
          </p:cNvSpPr>
          <p:nvPr>
            <p:ph type="sldNum" sz="quarter" idx="12"/>
          </p:nvPr>
        </p:nvSpPr>
        <p:spPr/>
        <p:txBody>
          <a:bodyPr/>
          <a:lstStyle/>
          <a:p>
            <a:fld id="{C4576CEA-87DC-4FCA-8BE0-078C36C0CBAB}" type="slidenum">
              <a:rPr lang="es-MX" smtClean="0"/>
              <a:t>12</a:t>
            </a:fld>
            <a:endParaRPr lang="es-MX"/>
          </a:p>
        </p:txBody>
      </p:sp>
    </p:spTree>
    <p:extLst>
      <p:ext uri="{BB962C8B-B14F-4D97-AF65-F5344CB8AC3E}">
        <p14:creationId xmlns:p14="http://schemas.microsoft.com/office/powerpoint/2010/main" val="3106907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normAutofit/>
          </a:bodyPr>
          <a:lstStyle/>
          <a:p>
            <a:pPr algn="ctr"/>
            <a:r>
              <a:rPr lang="es-MX" sz="9600" b="1" dirty="0">
                <a:solidFill>
                  <a:schemeClr val="accent1">
                    <a:lumMod val="75000"/>
                  </a:schemeClr>
                </a:solidFill>
                <a:latin typeface="Montserrat Medium" panose="00000600000000000000" pitchFamily="50" charset="0"/>
              </a:rPr>
              <a:t>¡Gracias!</a:t>
            </a:r>
          </a:p>
        </p:txBody>
      </p:sp>
      <p:sp>
        <p:nvSpPr>
          <p:cNvPr id="8" name="Subtítulo 7"/>
          <p:cNvSpPr>
            <a:spLocks noGrp="1"/>
          </p:cNvSpPr>
          <p:nvPr>
            <p:ph type="subTitle" idx="1"/>
          </p:nvPr>
        </p:nvSpPr>
        <p:spPr/>
        <p:txBody>
          <a:bodyPr/>
          <a:lstStyle/>
          <a:p>
            <a:endParaRPr lang="es-MX"/>
          </a:p>
        </p:txBody>
      </p:sp>
      <p:pic>
        <p:nvPicPr>
          <p:cNvPr id="9" name="Picture 4" descr="https://www.plataformadetransparencia.org.mx/inai-tema-theme/images/logoheader.png"/>
          <p:cNvPicPr>
            <a:picLocks noChangeAspect="1" noChangeArrowheads="1"/>
          </p:cNvPicPr>
          <p:nvPr/>
        </p:nvPicPr>
        <p:blipFill rotWithShape="1">
          <a:blip r:embed="rId2" cstate="print">
            <a:clrChange>
              <a:clrFrom>
                <a:srgbClr val="000000">
                  <a:alpha val="784"/>
                </a:srgbClr>
              </a:clrFrom>
              <a:clrTo>
                <a:srgbClr val="000000">
                  <a:alpha val="0"/>
                </a:srgbClr>
              </a:clrTo>
            </a:clrChange>
            <a:extLst>
              <a:ext uri="{28A0092B-C50C-407E-A947-70E740481C1C}">
                <a14:useLocalDpi xmlns:a14="http://schemas.microsoft.com/office/drawing/2010/main" val="0"/>
              </a:ext>
            </a:extLst>
          </a:blip>
          <a:srcRect l="18670" t="9274" r="27345" b="32734"/>
          <a:stretch/>
        </p:blipFill>
        <p:spPr bwMode="auto">
          <a:xfrm>
            <a:off x="9169726" y="-28711"/>
            <a:ext cx="3022274" cy="163834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02" y="306369"/>
            <a:ext cx="2585836" cy="1303261"/>
          </a:xfrm>
          <a:prstGeom prst="rect">
            <a:avLst/>
          </a:prstGeom>
        </p:spPr>
      </p:pic>
      <p:sp>
        <p:nvSpPr>
          <p:cNvPr id="2" name="Marcador de número de diapositiva 1"/>
          <p:cNvSpPr>
            <a:spLocks noGrp="1"/>
          </p:cNvSpPr>
          <p:nvPr>
            <p:ph type="sldNum" sz="quarter" idx="12"/>
          </p:nvPr>
        </p:nvSpPr>
        <p:spPr/>
        <p:txBody>
          <a:bodyPr/>
          <a:lstStyle/>
          <a:p>
            <a:fld id="{C4576CEA-87DC-4FCA-8BE0-078C36C0CBAB}" type="slidenum">
              <a:rPr lang="es-MX" smtClean="0"/>
              <a:t>13</a:t>
            </a:fld>
            <a:endParaRPr lang="es-MX"/>
          </a:p>
        </p:txBody>
      </p:sp>
    </p:spTree>
    <p:extLst>
      <p:ext uri="{BB962C8B-B14F-4D97-AF65-F5344CB8AC3E}">
        <p14:creationId xmlns:p14="http://schemas.microsoft.com/office/powerpoint/2010/main" val="3961058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ctrTitle"/>
          </p:nvPr>
        </p:nvSpPr>
        <p:spPr>
          <a:xfrm>
            <a:off x="1123038" y="849104"/>
            <a:ext cx="10058400" cy="3566160"/>
          </a:xfrm>
        </p:spPr>
        <p:txBody>
          <a:bodyPr>
            <a:normAutofit fontScale="90000"/>
          </a:bodyPr>
          <a:lstStyle/>
          <a:p>
            <a:pPr marL="0" indent="0" algn="ctr"/>
            <a:r>
              <a:rPr lang="es-MX" sz="5000" b="1" dirty="0"/>
              <a:t>Contacto</a:t>
            </a:r>
            <a:r>
              <a:rPr lang="es-MX" sz="4400" dirty="0"/>
              <a:t/>
            </a:r>
            <a:br>
              <a:rPr lang="es-MX" sz="4400" dirty="0"/>
            </a:br>
            <a:r>
              <a:rPr lang="es-MX" sz="4400" dirty="0"/>
              <a:t/>
            </a:r>
            <a:br>
              <a:rPr lang="es-MX" sz="4400" dirty="0"/>
            </a:br>
            <a:r>
              <a:rPr lang="es-MX" sz="3300" dirty="0"/>
              <a:t>ISC. Gilberto Martín Ramírez </a:t>
            </a:r>
            <a:r>
              <a:rPr lang="es-MX" sz="3300" dirty="0" smtClean="0"/>
              <a:t>Villegas</a:t>
            </a:r>
            <a:br>
              <a:rPr lang="es-MX" sz="3300" dirty="0" smtClean="0"/>
            </a:br>
            <a:r>
              <a:rPr lang="es-MX" sz="3300" dirty="0"/>
              <a:t/>
            </a:r>
            <a:br>
              <a:rPr lang="es-MX" sz="3300" dirty="0"/>
            </a:br>
            <a:r>
              <a:rPr lang="es-MX" sz="3300" dirty="0"/>
              <a:t>Director de Informática del Instituto de Acceso a la Información Pública para el Estado de </a:t>
            </a:r>
            <a:r>
              <a:rPr lang="es-MX" sz="3300" dirty="0" smtClean="0"/>
              <a:t>Guanajuato</a:t>
            </a:r>
            <a:br>
              <a:rPr lang="es-MX" sz="3300" dirty="0" smtClean="0"/>
            </a:br>
            <a:r>
              <a:rPr lang="es-MX" sz="3300" dirty="0"/>
              <a:t/>
            </a:r>
            <a:br>
              <a:rPr lang="es-MX" sz="3300" dirty="0"/>
            </a:br>
            <a:r>
              <a:rPr lang="es-MX" sz="3300" dirty="0">
                <a:hlinkClick r:id="rId2"/>
              </a:rPr>
              <a:t>gramirezv@iacip-gto.org.mx</a:t>
            </a:r>
            <a:r>
              <a:rPr lang="es-MX" sz="3300" dirty="0"/>
              <a:t/>
            </a:r>
            <a:br>
              <a:rPr lang="es-MX" sz="3300" dirty="0"/>
            </a:br>
            <a:r>
              <a:rPr lang="es-MX" sz="3300" dirty="0"/>
              <a:t>Tel: 477-7167359 </a:t>
            </a:r>
            <a:r>
              <a:rPr lang="es-MX" sz="3300" dirty="0" err="1"/>
              <a:t>ext</a:t>
            </a:r>
            <a:r>
              <a:rPr lang="es-MX" sz="3300" dirty="0"/>
              <a:t> </a:t>
            </a:r>
            <a:r>
              <a:rPr lang="es-MX" sz="3300" dirty="0" smtClean="0"/>
              <a:t>120</a:t>
            </a:r>
            <a:endParaRPr lang="es-MX" sz="3300"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37" y="4773353"/>
            <a:ext cx="2585836" cy="1303261"/>
          </a:xfrm>
          <a:prstGeom prst="rect">
            <a:avLst/>
          </a:prstGeom>
        </p:spPr>
      </p:pic>
      <p:sp>
        <p:nvSpPr>
          <p:cNvPr id="2" name="Marcador de número de diapositiva 1"/>
          <p:cNvSpPr>
            <a:spLocks noGrp="1"/>
          </p:cNvSpPr>
          <p:nvPr>
            <p:ph type="sldNum" sz="quarter" idx="12"/>
          </p:nvPr>
        </p:nvSpPr>
        <p:spPr/>
        <p:txBody>
          <a:bodyPr/>
          <a:lstStyle/>
          <a:p>
            <a:fld id="{C4576CEA-87DC-4FCA-8BE0-078C36C0CBAB}" type="slidenum">
              <a:rPr lang="es-MX" smtClean="0"/>
              <a:t>14</a:t>
            </a:fld>
            <a:endParaRPr lang="es-MX"/>
          </a:p>
        </p:txBody>
      </p:sp>
    </p:spTree>
    <p:extLst>
      <p:ext uri="{BB962C8B-B14F-4D97-AF65-F5344CB8AC3E}">
        <p14:creationId xmlns:p14="http://schemas.microsoft.com/office/powerpoint/2010/main" val="2433984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84896"/>
            <a:ext cx="10058400" cy="1055076"/>
          </a:xfrm>
        </p:spPr>
        <p:txBody>
          <a:bodyPr>
            <a:normAutofit fontScale="90000"/>
          </a:bodyPr>
          <a:lstStyle/>
          <a:p>
            <a:pPr algn="ctr"/>
            <a:r>
              <a:rPr lang="es-ES" b="1" dirty="0" smtClean="0">
                <a:solidFill>
                  <a:schemeClr val="accent1">
                    <a:lumMod val="75000"/>
                  </a:schemeClr>
                </a:solidFill>
                <a:latin typeface="Montserrat Medium" panose="00000600000000000000" pitchFamily="50" charset="0"/>
              </a:rPr>
              <a:t/>
            </a:r>
            <a:br>
              <a:rPr lang="es-ES" b="1" dirty="0" smtClean="0">
                <a:solidFill>
                  <a:schemeClr val="accent1">
                    <a:lumMod val="75000"/>
                  </a:schemeClr>
                </a:solidFill>
                <a:latin typeface="Montserrat Medium" panose="00000600000000000000" pitchFamily="50" charset="0"/>
              </a:rPr>
            </a:br>
            <a:r>
              <a:rPr lang="es-ES" sz="3900" b="1" dirty="0" smtClean="0">
                <a:solidFill>
                  <a:schemeClr val="accent1">
                    <a:lumMod val="75000"/>
                  </a:schemeClr>
                </a:solidFill>
                <a:latin typeface="Montserrat Medium" panose="00000600000000000000" pitchFamily="50" charset="0"/>
              </a:rPr>
              <a:t>Reformas a los Lineamientos para la implementación y operación de la PNT</a:t>
            </a:r>
            <a:endParaRPr lang="es-MX" sz="3900" dirty="0"/>
          </a:p>
        </p:txBody>
      </p:sp>
      <p:sp>
        <p:nvSpPr>
          <p:cNvPr id="3" name="Marcador de contenido 2"/>
          <p:cNvSpPr>
            <a:spLocks noGrp="1"/>
          </p:cNvSpPr>
          <p:nvPr>
            <p:ph idx="1"/>
          </p:nvPr>
        </p:nvSpPr>
        <p:spPr>
          <a:xfrm>
            <a:off x="838200" y="2092917"/>
            <a:ext cx="10515600" cy="4351338"/>
          </a:xfrm>
        </p:spPr>
        <p:txBody>
          <a:bodyPr>
            <a:normAutofit/>
          </a:bodyPr>
          <a:lstStyle/>
          <a:p>
            <a:pPr marL="0" indent="0" algn="just">
              <a:buNone/>
            </a:pPr>
            <a:r>
              <a:rPr lang="es-MX" sz="2400" dirty="0" smtClean="0">
                <a:latin typeface="Montserrat Medium" panose="00000600000000000000" pitchFamily="50" charset="0"/>
              </a:rPr>
              <a:t>El Sistema Nacional de Transparencia aprobó algunas </a:t>
            </a:r>
            <a:r>
              <a:rPr lang="es-MX" sz="2400" dirty="0" smtClean="0">
                <a:solidFill>
                  <a:schemeClr val="accent1">
                    <a:lumMod val="75000"/>
                  </a:schemeClr>
                </a:solidFill>
                <a:latin typeface="Montserrat Medium" panose="00000600000000000000" pitchFamily="50" charset="0"/>
              </a:rPr>
              <a:t>modificaciones a los Lineamientos para la implementación y operación de la PNT</a:t>
            </a:r>
            <a:r>
              <a:rPr lang="es-MX" sz="2400" dirty="0" smtClean="0">
                <a:latin typeface="Montserrat Medium" panose="00000600000000000000" pitchFamily="50" charset="0"/>
              </a:rPr>
              <a:t>; el contenido de los artículos que determinan el respaldo y la generación de expedientes electrónicos son los siguientes:</a:t>
            </a:r>
          </a:p>
          <a:p>
            <a:pPr marL="0" indent="0" algn="just">
              <a:buNone/>
            </a:pPr>
            <a:endParaRPr lang="es-ES" b="1" u="sng" dirty="0" smtClean="0">
              <a:latin typeface="Montserrat Medium" panose="00000600000000000000" pitchFamily="50" charset="0"/>
            </a:endParaRPr>
          </a:p>
          <a:p>
            <a:pPr marL="0" indent="0" algn="just">
              <a:buNone/>
            </a:pPr>
            <a:r>
              <a:rPr lang="es-ES" sz="2400" b="1" u="sng" dirty="0" smtClean="0">
                <a:latin typeface="Montserrat Medium" panose="00000600000000000000" pitchFamily="50" charset="0"/>
              </a:rPr>
              <a:t>Centésimo décimo cuarto:</a:t>
            </a:r>
            <a:r>
              <a:rPr lang="es-ES" sz="2400" dirty="0" smtClean="0">
                <a:latin typeface="Montserrat Medium" panose="00000600000000000000" pitchFamily="50" charset="0"/>
              </a:rPr>
              <a:t> </a:t>
            </a:r>
          </a:p>
          <a:p>
            <a:pPr marL="457200" indent="-457200" algn="just">
              <a:buFont typeface="+mj-lt"/>
              <a:buAutoNum type="arabicPeriod"/>
            </a:pPr>
            <a:r>
              <a:rPr lang="es-ES" sz="2400" dirty="0" smtClean="0">
                <a:latin typeface="Montserrat Medium" panose="00000600000000000000" pitchFamily="50" charset="0"/>
              </a:rPr>
              <a:t>formulario web.</a:t>
            </a:r>
          </a:p>
          <a:p>
            <a:pPr marL="457200" indent="-457200" algn="just">
              <a:buFont typeface="+mj-lt"/>
              <a:buAutoNum type="arabicPeriod"/>
            </a:pPr>
            <a:r>
              <a:rPr lang="es-ES" sz="2400" dirty="0" smtClean="0">
                <a:latin typeface="Montserrat Medium" panose="00000600000000000000" pitchFamily="50" charset="0"/>
              </a:rPr>
              <a:t>archivo </a:t>
            </a:r>
            <a:r>
              <a:rPr lang="es-ES" sz="2400" dirty="0" err="1" smtClean="0">
                <a:latin typeface="Montserrat Medium" panose="00000600000000000000" pitchFamily="50" charset="0"/>
              </a:rPr>
              <a:t>xls</a:t>
            </a:r>
            <a:r>
              <a:rPr lang="es-ES" sz="2400" dirty="0" smtClean="0">
                <a:latin typeface="Montserrat Medium" panose="00000600000000000000" pitchFamily="50" charset="0"/>
              </a:rPr>
              <a:t> o </a:t>
            </a:r>
            <a:r>
              <a:rPr lang="es-ES" sz="2400" dirty="0" err="1" smtClean="0">
                <a:latin typeface="Montserrat Medium" panose="00000600000000000000" pitchFamily="50" charset="0"/>
              </a:rPr>
              <a:t>xlsx</a:t>
            </a:r>
            <a:r>
              <a:rPr lang="es-ES" sz="2400" dirty="0" smtClean="0">
                <a:latin typeface="Montserrat Medium" panose="00000600000000000000" pitchFamily="50" charset="0"/>
              </a:rPr>
              <a:t>.</a:t>
            </a:r>
          </a:p>
          <a:p>
            <a:pPr marL="457200" indent="-457200" algn="just">
              <a:buFont typeface="+mj-lt"/>
              <a:buAutoNum type="arabicPeriod"/>
            </a:pPr>
            <a:r>
              <a:rPr lang="es-ES" sz="2400" dirty="0" smtClean="0">
                <a:latin typeface="Montserrat Medium" panose="00000600000000000000" pitchFamily="50" charset="0"/>
              </a:rPr>
              <a:t>servicio web.</a:t>
            </a:r>
          </a:p>
          <a:p>
            <a:pPr marL="0" indent="0" algn="just">
              <a:buNone/>
            </a:pPr>
            <a:endParaRPr lang="es-ES" dirty="0"/>
          </a:p>
          <a:p>
            <a:pPr marL="457200" lvl="1" indent="0" algn="just">
              <a:buNone/>
            </a:pPr>
            <a:endParaRPr lang="es-ES" dirty="0" smtClean="0"/>
          </a:p>
          <a:p>
            <a:pPr marL="457200" lvl="1" indent="0" algn="just">
              <a:buNone/>
            </a:pPr>
            <a:endParaRPr lang="es-ES" dirty="0" smtClean="0"/>
          </a:p>
          <a:p>
            <a:pPr marL="457200" lvl="1" indent="0" algn="just">
              <a:buNone/>
            </a:pPr>
            <a:endParaRPr lang="es-ES" b="1" u="sng" dirty="0" smtClean="0"/>
          </a:p>
          <a:p>
            <a:pPr marL="457200" lvl="1" indent="0" algn="just">
              <a:buNone/>
            </a:pPr>
            <a:endParaRPr lang="es-MX" dirty="0" smtClean="0"/>
          </a:p>
          <a:p>
            <a:pPr marL="0" indent="0">
              <a:buNone/>
            </a:pPr>
            <a:endParaRPr lang="es-MX" dirty="0"/>
          </a:p>
        </p:txBody>
      </p:sp>
      <p:sp>
        <p:nvSpPr>
          <p:cNvPr id="4" name="Marcador de contenido 2"/>
          <p:cNvSpPr txBox="1">
            <a:spLocks/>
          </p:cNvSpPr>
          <p:nvPr/>
        </p:nvSpPr>
        <p:spPr>
          <a:xfrm>
            <a:off x="6589542" y="4588321"/>
            <a:ext cx="4764258" cy="2260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200" b="1" dirty="0" smtClean="0">
                <a:solidFill>
                  <a:schemeClr val="accent1">
                    <a:lumMod val="75000"/>
                  </a:schemeClr>
                </a:solidFill>
                <a:latin typeface="Montserrat Medium" panose="00000600000000000000" pitchFamily="50" charset="0"/>
              </a:rPr>
              <a:t>avisos o acuses de recibo que acrediten la carga de la información y modificaciones realizadas.</a:t>
            </a:r>
            <a:endParaRPr lang="es-ES" sz="2200" dirty="0" smtClean="0">
              <a:solidFill>
                <a:schemeClr val="accent1">
                  <a:lumMod val="75000"/>
                </a:schemeClr>
              </a:solidFill>
              <a:latin typeface="Montserrat Medium" panose="00000600000000000000" pitchFamily="50" charset="0"/>
            </a:endParaRPr>
          </a:p>
          <a:p>
            <a:pPr marL="457200" lvl="1" indent="0" algn="just">
              <a:buFont typeface="Arial" panose="020B0604020202020204" pitchFamily="34" charset="0"/>
              <a:buNone/>
            </a:pPr>
            <a:endParaRPr lang="es-ES" sz="2200" dirty="0" smtClean="0">
              <a:latin typeface="Montserrat Medium" panose="00000600000000000000" pitchFamily="50" charset="0"/>
            </a:endParaRPr>
          </a:p>
          <a:p>
            <a:pPr marL="457200" lvl="1" indent="0" algn="just">
              <a:buFont typeface="Arial" panose="020B0604020202020204" pitchFamily="34" charset="0"/>
              <a:buNone/>
            </a:pPr>
            <a:endParaRPr lang="es-ES" dirty="0" smtClean="0"/>
          </a:p>
          <a:p>
            <a:pPr marL="457200" lvl="1" indent="0" algn="just">
              <a:buFont typeface="Arial" panose="020B0604020202020204" pitchFamily="34" charset="0"/>
              <a:buNone/>
            </a:pPr>
            <a:endParaRPr lang="es-ES" b="1" u="sng" dirty="0" smtClean="0"/>
          </a:p>
          <a:p>
            <a:pPr marL="457200" lvl="1" indent="0" algn="just">
              <a:buFont typeface="Arial" panose="020B0604020202020204" pitchFamily="34" charset="0"/>
              <a:buNone/>
            </a:pPr>
            <a:endParaRPr lang="es-MX" dirty="0" smtClean="0"/>
          </a:p>
          <a:p>
            <a:pPr marL="0" indent="0">
              <a:buFont typeface="Arial" panose="020B0604020202020204" pitchFamily="34" charset="0"/>
              <a:buNone/>
            </a:pPr>
            <a:endParaRPr lang="es-MX" dirty="0"/>
          </a:p>
        </p:txBody>
      </p:sp>
      <p:sp>
        <p:nvSpPr>
          <p:cNvPr id="5" name="Rectángulo 4"/>
          <p:cNvSpPr/>
          <p:nvPr/>
        </p:nvSpPr>
        <p:spPr>
          <a:xfrm>
            <a:off x="6589542" y="4614203"/>
            <a:ext cx="4764258" cy="153337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Marcador de número de diapositiva 5"/>
          <p:cNvSpPr>
            <a:spLocks noGrp="1"/>
          </p:cNvSpPr>
          <p:nvPr>
            <p:ph type="sldNum" sz="quarter" idx="12"/>
          </p:nvPr>
        </p:nvSpPr>
        <p:spPr/>
        <p:txBody>
          <a:bodyPr/>
          <a:lstStyle/>
          <a:p>
            <a:fld id="{C4576CEA-87DC-4FCA-8BE0-078C36C0CBAB}" type="slidenum">
              <a:rPr lang="es-MX" smtClean="0"/>
              <a:t>2</a:t>
            </a:fld>
            <a:endParaRPr lang="es-MX"/>
          </a:p>
        </p:txBody>
      </p:sp>
    </p:spTree>
    <p:extLst>
      <p:ext uri="{BB962C8B-B14F-4D97-AF65-F5344CB8AC3E}">
        <p14:creationId xmlns:p14="http://schemas.microsoft.com/office/powerpoint/2010/main" val="3751050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457791"/>
          </a:xfrm>
        </p:spPr>
        <p:txBody>
          <a:bodyPr>
            <a:normAutofit fontScale="90000"/>
          </a:bodyPr>
          <a:lstStyle/>
          <a:p>
            <a:pPr algn="ctr"/>
            <a:r>
              <a:rPr lang="es-ES" b="1" dirty="0" smtClean="0">
                <a:solidFill>
                  <a:srgbClr val="B61ABA"/>
                </a:solidFill>
                <a:latin typeface="Montserrat Medium" panose="00000600000000000000" pitchFamily="50" charset="0"/>
              </a:rPr>
              <a:t/>
            </a:r>
            <a:br>
              <a:rPr lang="es-ES" b="1" dirty="0" smtClean="0">
                <a:solidFill>
                  <a:srgbClr val="B61ABA"/>
                </a:solidFill>
                <a:latin typeface="Montserrat Medium" panose="00000600000000000000" pitchFamily="50" charset="0"/>
              </a:rPr>
            </a:br>
            <a:r>
              <a:rPr lang="es-ES" sz="3900" b="1" dirty="0">
                <a:solidFill>
                  <a:schemeClr val="accent1">
                    <a:lumMod val="75000"/>
                  </a:schemeClr>
                </a:solidFill>
                <a:latin typeface="Montserrat Medium" panose="00000600000000000000" pitchFamily="50" charset="0"/>
              </a:rPr>
              <a:t>Reformas a los Lineamientos para la implementación y operación de la PNT</a:t>
            </a:r>
            <a:endParaRPr lang="es-MX" dirty="0"/>
          </a:p>
        </p:txBody>
      </p:sp>
      <p:sp>
        <p:nvSpPr>
          <p:cNvPr id="3" name="Marcador de contenido 2"/>
          <p:cNvSpPr>
            <a:spLocks noGrp="1"/>
          </p:cNvSpPr>
          <p:nvPr>
            <p:ph idx="1"/>
          </p:nvPr>
        </p:nvSpPr>
        <p:spPr>
          <a:xfrm>
            <a:off x="838200" y="2185008"/>
            <a:ext cx="6773213" cy="3340029"/>
          </a:xfrm>
        </p:spPr>
        <p:txBody>
          <a:bodyPr>
            <a:normAutofit fontScale="92500"/>
          </a:bodyPr>
          <a:lstStyle/>
          <a:p>
            <a:pPr marL="0" indent="0" algn="just">
              <a:buNone/>
            </a:pPr>
            <a:r>
              <a:rPr lang="es-ES" sz="2400" b="1" u="sng" dirty="0" smtClean="0">
                <a:latin typeface="Montserrat Medium" panose="00000600000000000000" pitchFamily="50" charset="0"/>
              </a:rPr>
              <a:t>Centésimo décimo sexto:</a:t>
            </a:r>
            <a:r>
              <a:rPr lang="es-ES" sz="2400" b="1" dirty="0" smtClean="0">
                <a:latin typeface="Montserrat Medium" panose="00000600000000000000" pitchFamily="50" charset="0"/>
              </a:rPr>
              <a:t> </a:t>
            </a:r>
          </a:p>
          <a:p>
            <a:pPr marL="0" indent="0" algn="just">
              <a:buNone/>
            </a:pPr>
            <a:r>
              <a:rPr lang="es-ES" sz="2400" dirty="0" smtClean="0">
                <a:latin typeface="Montserrat Medium" panose="00000600000000000000" pitchFamily="50" charset="0"/>
              </a:rPr>
              <a:t>Las copias digitales de documentos de archivo o documentos de archivo en formatos editables, deberán formar parte de expedientes electrónicos debidamente organizados y clasificados de conformidad con el Cuadro General de Clasificación Archivística y atender los plazos de conservación señalados en el Catálogo de Disposición Documental del sujeto obligado.</a:t>
            </a:r>
          </a:p>
          <a:p>
            <a:pPr marL="0" indent="0" algn="just">
              <a:buNone/>
            </a:pPr>
            <a:endParaRPr lang="es-MX" dirty="0" smtClean="0"/>
          </a:p>
          <a:p>
            <a:pPr marL="0" indent="0" algn="just">
              <a:buNone/>
            </a:pPr>
            <a:endParaRPr lang="es-MX" dirty="0"/>
          </a:p>
          <a:p>
            <a:pPr marL="0" indent="0" algn="just">
              <a:buNone/>
            </a:pPr>
            <a:endParaRPr lang="es-MX" dirty="0" smtClean="0"/>
          </a:p>
          <a:p>
            <a:pPr marL="0" indent="0" algn="just">
              <a:buNone/>
            </a:pPr>
            <a:endParaRPr lang="es-MX" dirty="0" smtClean="0"/>
          </a:p>
          <a:p>
            <a:pPr marL="0" indent="0" algn="just">
              <a:buNone/>
            </a:pPr>
            <a:endParaRPr lang="es-ES" dirty="0" smtClean="0"/>
          </a:p>
          <a:p>
            <a:pPr marL="0" indent="0">
              <a:buNone/>
            </a:pPr>
            <a:endParaRPr lang="es-ES" dirty="0" smtClean="0"/>
          </a:p>
          <a:p>
            <a:pPr marL="0" indent="0">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797" y="2532737"/>
            <a:ext cx="4166616" cy="3619975"/>
          </a:xfrm>
          <a:prstGeom prst="rect">
            <a:avLst/>
          </a:prstGeom>
        </p:spPr>
      </p:pic>
      <p:sp>
        <p:nvSpPr>
          <p:cNvPr id="5" name="Marcador de número de diapositiva 4"/>
          <p:cNvSpPr>
            <a:spLocks noGrp="1"/>
          </p:cNvSpPr>
          <p:nvPr>
            <p:ph type="sldNum" sz="quarter" idx="12"/>
          </p:nvPr>
        </p:nvSpPr>
        <p:spPr/>
        <p:txBody>
          <a:bodyPr/>
          <a:lstStyle/>
          <a:p>
            <a:fld id="{C4576CEA-87DC-4FCA-8BE0-078C36C0CBAB}" type="slidenum">
              <a:rPr lang="es-MX" smtClean="0"/>
              <a:t>3</a:t>
            </a:fld>
            <a:endParaRPr lang="es-MX"/>
          </a:p>
        </p:txBody>
      </p:sp>
    </p:spTree>
    <p:extLst>
      <p:ext uri="{BB962C8B-B14F-4D97-AF65-F5344CB8AC3E}">
        <p14:creationId xmlns:p14="http://schemas.microsoft.com/office/powerpoint/2010/main" val="422614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600" b="1" dirty="0">
                <a:solidFill>
                  <a:schemeClr val="accent1">
                    <a:lumMod val="75000"/>
                  </a:schemeClr>
                </a:solidFill>
                <a:latin typeface="Montserrat Medium" panose="00000600000000000000" pitchFamily="50" charset="0"/>
              </a:rPr>
              <a:t>Reformas a los Lineamientos para la implementación y operación de la PNT</a:t>
            </a:r>
            <a:endParaRPr lang="es-MX" sz="3500" dirty="0"/>
          </a:p>
        </p:txBody>
      </p:sp>
      <p:sp>
        <p:nvSpPr>
          <p:cNvPr id="5" name="Marcador de contenido 2"/>
          <p:cNvSpPr>
            <a:spLocks noGrp="1"/>
          </p:cNvSpPr>
          <p:nvPr>
            <p:ph idx="1"/>
          </p:nvPr>
        </p:nvSpPr>
        <p:spPr>
          <a:xfrm>
            <a:off x="838200" y="2303926"/>
            <a:ext cx="6270938" cy="3865054"/>
          </a:xfrm>
        </p:spPr>
        <p:txBody>
          <a:bodyPr>
            <a:normAutofit fontScale="85000" lnSpcReduction="20000"/>
          </a:bodyPr>
          <a:lstStyle/>
          <a:p>
            <a:pPr marL="0" indent="0" algn="just">
              <a:lnSpc>
                <a:spcPct val="100000"/>
              </a:lnSpc>
              <a:buNone/>
            </a:pPr>
            <a:r>
              <a:rPr lang="es-ES" sz="2600" b="1" u="sng" dirty="0">
                <a:latin typeface="Montserrat Medium" panose="00000600000000000000" pitchFamily="50" charset="0"/>
              </a:rPr>
              <a:t>Centésimo décimo sexto Bis.</a:t>
            </a:r>
          </a:p>
          <a:p>
            <a:pPr marL="0" indent="0" algn="just">
              <a:lnSpc>
                <a:spcPct val="100000"/>
              </a:lnSpc>
              <a:buNone/>
            </a:pPr>
            <a:r>
              <a:rPr lang="es-ES" sz="2600" dirty="0">
                <a:latin typeface="Montserrat Medium" panose="00000600000000000000" pitchFamily="50" charset="0"/>
              </a:rPr>
              <a:t>Una vez concluidos los tiempos mínimos de disponibilidad y accesibilidad de la información, los sujetos obligados podrán dar de baja de la Plataforma Nacional los registros y/o archivos electrónicos o digitales generados para el cumplimiento de dichas obligaciones de transparencia, salvaguardando su conservación en el expediente electrónico correspondiente de conformidad con los plazos establecidos en el Catálogo de Disposición Documental del sujeto obligado.</a:t>
            </a:r>
          </a:p>
          <a:p>
            <a:pPr marL="0" indent="0" algn="just">
              <a:buNone/>
            </a:pPr>
            <a:endParaRPr lang="es-ES" dirty="0" smtClean="0"/>
          </a:p>
          <a:p>
            <a:pPr marL="0" indent="0">
              <a:buNone/>
            </a:pPr>
            <a:endParaRPr lang="es-ES" dirty="0" smtClean="0"/>
          </a:p>
          <a:p>
            <a:pPr marL="0" indent="0">
              <a:buNone/>
            </a:pPr>
            <a:endParaRPr lang="es-MX"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7457" y="1985140"/>
            <a:ext cx="3088223" cy="2045948"/>
          </a:xfrm>
          <a:prstGeom prst="rect">
            <a:avLst/>
          </a:prstGeom>
        </p:spPr>
      </p:pic>
      <p:pic>
        <p:nvPicPr>
          <p:cNvPr id="6" name="Picture 4" descr="https://www.plataformadetransparencia.org.mx/inai-tema-theme/images/logoheader.png"/>
          <p:cNvPicPr>
            <a:picLocks noChangeAspect="1" noChangeArrowheads="1"/>
          </p:cNvPicPr>
          <p:nvPr/>
        </p:nvPicPr>
        <p:blipFill rotWithShape="1">
          <a:blip r:embed="rId3" cstate="print">
            <a:clrChange>
              <a:clrFrom>
                <a:srgbClr val="000000">
                  <a:alpha val="784"/>
                </a:srgbClr>
              </a:clrFrom>
              <a:clrTo>
                <a:srgbClr val="000000">
                  <a:alpha val="0"/>
                </a:srgbClr>
              </a:clrTo>
            </a:clrChange>
            <a:extLst>
              <a:ext uri="{28A0092B-C50C-407E-A947-70E740481C1C}">
                <a14:useLocalDpi xmlns:a14="http://schemas.microsoft.com/office/drawing/2010/main" val="0"/>
              </a:ext>
            </a:extLst>
          </a:blip>
          <a:srcRect l="18670" t="9274" r="27345" b="32734"/>
          <a:stretch/>
        </p:blipFill>
        <p:spPr bwMode="auto">
          <a:xfrm>
            <a:off x="8422417" y="5099353"/>
            <a:ext cx="2378299" cy="1289249"/>
          </a:xfrm>
          <a:prstGeom prst="rect">
            <a:avLst/>
          </a:prstGeom>
          <a:noFill/>
          <a:extLst>
            <a:ext uri="{909E8E84-426E-40DD-AFC4-6F175D3DCCD1}">
              <a14:hiddenFill xmlns:a14="http://schemas.microsoft.com/office/drawing/2010/main">
                <a:solidFill>
                  <a:srgbClr val="FFFFFF"/>
                </a:solidFill>
              </a14:hiddenFill>
            </a:ext>
          </a:extLst>
        </p:spPr>
      </p:pic>
      <p:sp>
        <p:nvSpPr>
          <p:cNvPr id="7" name="Triángulo isósceles 6">
            <a:extLst>
              <a:ext uri="{FF2B5EF4-FFF2-40B4-BE49-F238E27FC236}">
                <a16:creationId xmlns="" xmlns:a16="http://schemas.microsoft.com/office/drawing/2014/main" id="{2B21549F-66F1-41E4-9F9B-5A96CE416951}"/>
              </a:ext>
            </a:extLst>
          </p:cNvPr>
          <p:cNvSpPr/>
          <p:nvPr/>
        </p:nvSpPr>
        <p:spPr>
          <a:xfrm rot="10800000">
            <a:off x="8085148" y="4506949"/>
            <a:ext cx="3052838" cy="346837"/>
          </a:xfrm>
          <a:prstGeom prst="triangle">
            <a:avLst>
              <a:gd name="adj" fmla="val 4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p:txBody>
          <a:bodyPr/>
          <a:lstStyle/>
          <a:p>
            <a:fld id="{C4576CEA-87DC-4FCA-8BE0-078C36C0CBAB}" type="slidenum">
              <a:rPr lang="es-MX" smtClean="0"/>
              <a:t>4</a:t>
            </a:fld>
            <a:endParaRPr lang="es-MX"/>
          </a:p>
        </p:txBody>
      </p:sp>
    </p:spTree>
    <p:extLst>
      <p:ext uri="{BB962C8B-B14F-4D97-AF65-F5344CB8AC3E}">
        <p14:creationId xmlns:p14="http://schemas.microsoft.com/office/powerpoint/2010/main" val="2949716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6D9F5A4B-6FA4-4903-84C7-2CC492BC7899}"/>
              </a:ext>
            </a:extLst>
          </p:cNvPr>
          <p:cNvSpPr txBox="1">
            <a:spLocks/>
          </p:cNvSpPr>
          <p:nvPr/>
        </p:nvSpPr>
        <p:spPr>
          <a:xfrm>
            <a:off x="875964" y="1649606"/>
            <a:ext cx="10515600" cy="3292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500" b="1" cap="small" spc="300" dirty="0">
                <a:solidFill>
                  <a:schemeClr val="accent1">
                    <a:lumMod val="75000"/>
                  </a:schemeClr>
                </a:solidFill>
                <a:latin typeface="Montserrat Medium" panose="00000600000000000000" pitchFamily="50" charset="0"/>
                <a:ea typeface="+mn-ea"/>
                <a:cs typeface="Arial" panose="020B0604020202020204" pitchFamily="34" charset="0"/>
              </a:rPr>
              <a:t>Cómo se aplican las reformas a los Lineamientos en la práctica</a:t>
            </a:r>
          </a:p>
        </p:txBody>
      </p:sp>
      <p:sp>
        <p:nvSpPr>
          <p:cNvPr id="2" name="Marcador de número de diapositiva 1"/>
          <p:cNvSpPr>
            <a:spLocks noGrp="1"/>
          </p:cNvSpPr>
          <p:nvPr>
            <p:ph type="sldNum" sz="quarter" idx="12"/>
          </p:nvPr>
        </p:nvSpPr>
        <p:spPr/>
        <p:txBody>
          <a:bodyPr/>
          <a:lstStyle/>
          <a:p>
            <a:fld id="{C4576CEA-87DC-4FCA-8BE0-078C36C0CBAB}" type="slidenum">
              <a:rPr lang="es-MX" smtClean="0"/>
              <a:t>5</a:t>
            </a:fld>
            <a:endParaRPr lang="es-MX"/>
          </a:p>
        </p:txBody>
      </p:sp>
    </p:spTree>
    <p:extLst>
      <p:ext uri="{BB962C8B-B14F-4D97-AF65-F5344CB8AC3E}">
        <p14:creationId xmlns:p14="http://schemas.microsoft.com/office/powerpoint/2010/main" val="277207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b="1" dirty="0" smtClean="0">
                <a:solidFill>
                  <a:srgbClr val="B61ABA"/>
                </a:solidFill>
                <a:latin typeface="Open sans"/>
              </a:rPr>
              <a:t/>
            </a:r>
            <a:br>
              <a:rPr lang="es-ES" b="1" dirty="0" smtClean="0">
                <a:solidFill>
                  <a:srgbClr val="B61ABA"/>
                </a:solidFill>
                <a:latin typeface="Open sans"/>
              </a:rPr>
            </a:br>
            <a:r>
              <a:rPr lang="es-ES" sz="4000" b="1" dirty="0">
                <a:solidFill>
                  <a:schemeClr val="accent1">
                    <a:lumMod val="75000"/>
                  </a:schemeClr>
                </a:solidFill>
                <a:latin typeface="Montserrat Medium" panose="00000600000000000000" pitchFamily="50" charset="0"/>
              </a:rPr>
              <a:t>Respaldo y expedientes de carga de información</a:t>
            </a:r>
            <a:endParaRPr lang="es-MX" sz="4000" b="1" dirty="0">
              <a:solidFill>
                <a:schemeClr val="accent1">
                  <a:lumMod val="75000"/>
                </a:schemeClr>
              </a:solidFill>
              <a:latin typeface="Montserrat Medium" panose="00000600000000000000" pitchFamily="50" charset="0"/>
            </a:endParaRPr>
          </a:p>
        </p:txBody>
      </p:sp>
      <p:sp>
        <p:nvSpPr>
          <p:cNvPr id="3" name="Marcador de contenido 2"/>
          <p:cNvSpPr>
            <a:spLocks noGrp="1"/>
          </p:cNvSpPr>
          <p:nvPr>
            <p:ph idx="1"/>
          </p:nvPr>
        </p:nvSpPr>
        <p:spPr>
          <a:xfrm>
            <a:off x="425548" y="2047720"/>
            <a:ext cx="6083105" cy="4351338"/>
          </a:xfrm>
        </p:spPr>
        <p:txBody>
          <a:bodyPr>
            <a:normAutofit/>
          </a:bodyPr>
          <a:lstStyle/>
          <a:p>
            <a:pPr algn="just"/>
            <a:r>
              <a:rPr lang="es-MX" sz="2400" dirty="0">
                <a:latin typeface="Montserrat Medium" panose="00000600000000000000" pitchFamily="50" charset="0"/>
              </a:rPr>
              <a:t>Generar expedientes electrónicos de la carga de información, los cuales, contendrán los comprobantes (Acuse) de carga que expide la PNT y el respaldo de la información </a:t>
            </a:r>
            <a:r>
              <a:rPr lang="es-MX" sz="2400" dirty="0" smtClean="0">
                <a:latin typeface="Montserrat Medium" panose="00000600000000000000" pitchFamily="50" charset="0"/>
              </a:rPr>
              <a:t>capturada (Formato cargado).</a:t>
            </a:r>
            <a:endParaRPr lang="es-MX" sz="2400" dirty="0">
              <a:latin typeface="Montserrat Medium" panose="00000600000000000000" pitchFamily="50" charset="0"/>
            </a:endParaRPr>
          </a:p>
          <a:p>
            <a:pPr marL="0" indent="0" algn="just">
              <a:buNone/>
            </a:pPr>
            <a:endParaRPr lang="es-MX" sz="2400" dirty="0">
              <a:latin typeface="Montserrat Medium" panose="00000600000000000000" pitchFamily="50" charset="0"/>
            </a:endParaRPr>
          </a:p>
          <a:p>
            <a:pPr algn="just"/>
            <a:endParaRPr lang="es-MX" dirty="0">
              <a:solidFill>
                <a:srgbClr val="800080"/>
              </a:solidFill>
            </a:endParaRPr>
          </a:p>
          <a:p>
            <a:pPr algn="just"/>
            <a:endParaRPr lang="es-MX" dirty="0"/>
          </a:p>
        </p:txBody>
      </p:sp>
      <p:pic>
        <p:nvPicPr>
          <p:cNvPr id="5" name="Picture 4" descr="Resultado de imagen para expedientes electronicos">
            <a:extLst>
              <a:ext uri="{FF2B5EF4-FFF2-40B4-BE49-F238E27FC236}">
                <a16:creationId xmlns="" xmlns:a16="http://schemas.microsoft.com/office/drawing/2014/main" id="{BBAC5E16-B9A5-4C69-B8B4-1D8DCA682B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4001" y="1822809"/>
            <a:ext cx="3052838" cy="171722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 xmlns:a16="http://schemas.microsoft.com/office/drawing/2014/main" id="{FD0CDCAF-7FB7-4069-8958-67E9A71B79F5}"/>
              </a:ext>
            </a:extLst>
          </p:cNvPr>
          <p:cNvPicPr>
            <a:picLocks noChangeAspect="1"/>
          </p:cNvPicPr>
          <p:nvPr/>
        </p:nvPicPr>
        <p:blipFill>
          <a:blip r:embed="rId3"/>
          <a:stretch>
            <a:fillRect/>
          </a:stretch>
        </p:blipFill>
        <p:spPr>
          <a:xfrm>
            <a:off x="4879385" y="4490891"/>
            <a:ext cx="3695392" cy="1996581"/>
          </a:xfrm>
          <a:prstGeom prst="rect">
            <a:avLst/>
          </a:prstGeom>
        </p:spPr>
      </p:pic>
      <p:pic>
        <p:nvPicPr>
          <p:cNvPr id="7" name="Imagen 6">
            <a:extLst>
              <a:ext uri="{FF2B5EF4-FFF2-40B4-BE49-F238E27FC236}">
                <a16:creationId xmlns="" xmlns:a16="http://schemas.microsoft.com/office/drawing/2014/main" id="{7204D133-680C-4CA0-A661-6BB3033BA1BE}"/>
              </a:ext>
            </a:extLst>
          </p:cNvPr>
          <p:cNvPicPr>
            <a:picLocks noChangeAspect="1"/>
          </p:cNvPicPr>
          <p:nvPr/>
        </p:nvPicPr>
        <p:blipFill rotWithShape="1">
          <a:blip r:embed="rId4"/>
          <a:srcRect l="30357" t="9186" r="31429" b="3824"/>
          <a:stretch/>
        </p:blipFill>
        <p:spPr>
          <a:xfrm>
            <a:off x="9432305" y="4223389"/>
            <a:ext cx="2229067" cy="2722098"/>
          </a:xfrm>
          <a:prstGeom prst="rect">
            <a:avLst/>
          </a:prstGeom>
        </p:spPr>
      </p:pic>
      <p:sp>
        <p:nvSpPr>
          <p:cNvPr id="8" name="Triángulo isósceles 7">
            <a:extLst>
              <a:ext uri="{FF2B5EF4-FFF2-40B4-BE49-F238E27FC236}">
                <a16:creationId xmlns="" xmlns:a16="http://schemas.microsoft.com/office/drawing/2014/main" id="{2B21549F-66F1-41E4-9F9B-5A96CE416951}"/>
              </a:ext>
            </a:extLst>
          </p:cNvPr>
          <p:cNvSpPr/>
          <p:nvPr/>
        </p:nvSpPr>
        <p:spPr>
          <a:xfrm>
            <a:off x="7494001" y="3656944"/>
            <a:ext cx="3052838" cy="346837"/>
          </a:xfrm>
          <a:prstGeom prst="triangle">
            <a:avLst>
              <a:gd name="adj" fmla="val 4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p:txBody>
          <a:bodyPr/>
          <a:lstStyle/>
          <a:p>
            <a:fld id="{C4576CEA-87DC-4FCA-8BE0-078C36C0CBAB}" type="slidenum">
              <a:rPr lang="es-MX" smtClean="0"/>
              <a:t>6</a:t>
            </a:fld>
            <a:endParaRPr lang="es-MX"/>
          </a:p>
        </p:txBody>
      </p:sp>
    </p:spTree>
    <p:extLst>
      <p:ext uri="{BB962C8B-B14F-4D97-AF65-F5344CB8AC3E}">
        <p14:creationId xmlns:p14="http://schemas.microsoft.com/office/powerpoint/2010/main" val="3586261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500" b="1" dirty="0" smtClean="0">
                <a:solidFill>
                  <a:schemeClr val="accent1">
                    <a:lumMod val="75000"/>
                  </a:schemeClr>
                </a:solidFill>
                <a:latin typeface="Montserrat Medium" panose="00000600000000000000" pitchFamily="50" charset="0"/>
              </a:rPr>
              <a:t>Ejemplo de expediente </a:t>
            </a:r>
            <a:r>
              <a:rPr lang="es-MX" sz="3500" b="1" dirty="0">
                <a:solidFill>
                  <a:schemeClr val="accent1">
                    <a:lumMod val="75000"/>
                  </a:schemeClr>
                </a:solidFill>
                <a:latin typeface="Montserrat Medium" panose="00000600000000000000" pitchFamily="50" charset="0"/>
              </a:rPr>
              <a:t>de carga de información</a:t>
            </a:r>
          </a:p>
        </p:txBody>
      </p:sp>
      <p:pic>
        <p:nvPicPr>
          <p:cNvPr id="5" name="Imagen 4"/>
          <p:cNvPicPr>
            <a:picLocks noChangeAspect="1"/>
          </p:cNvPicPr>
          <p:nvPr/>
        </p:nvPicPr>
        <p:blipFill>
          <a:blip r:embed="rId2"/>
          <a:stretch>
            <a:fillRect/>
          </a:stretch>
        </p:blipFill>
        <p:spPr>
          <a:xfrm>
            <a:off x="4806395" y="1845734"/>
            <a:ext cx="2640169" cy="4416504"/>
          </a:xfrm>
          <a:prstGeom prst="rect">
            <a:avLst/>
          </a:prstGeom>
        </p:spPr>
      </p:pic>
      <p:sp>
        <p:nvSpPr>
          <p:cNvPr id="3" name="Marcador de número de diapositiva 2"/>
          <p:cNvSpPr>
            <a:spLocks noGrp="1"/>
          </p:cNvSpPr>
          <p:nvPr>
            <p:ph type="sldNum" sz="quarter" idx="12"/>
          </p:nvPr>
        </p:nvSpPr>
        <p:spPr/>
        <p:txBody>
          <a:bodyPr/>
          <a:lstStyle/>
          <a:p>
            <a:fld id="{C4576CEA-87DC-4FCA-8BE0-078C36C0CBAB}" type="slidenum">
              <a:rPr lang="es-MX" smtClean="0"/>
              <a:t>7</a:t>
            </a:fld>
            <a:endParaRPr lang="es-MX"/>
          </a:p>
        </p:txBody>
      </p:sp>
    </p:spTree>
    <p:extLst>
      <p:ext uri="{BB962C8B-B14F-4D97-AF65-F5344CB8AC3E}">
        <p14:creationId xmlns:p14="http://schemas.microsoft.com/office/powerpoint/2010/main" val="3182088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3600" b="1" dirty="0">
                <a:solidFill>
                  <a:schemeClr val="accent1">
                    <a:lumMod val="75000"/>
                  </a:schemeClr>
                </a:solidFill>
                <a:latin typeface="Montserrat Medium" panose="00000600000000000000" pitchFamily="50" charset="0"/>
              </a:rPr>
              <a:t>¿Qué ocurre si se modifican los registros una vez que se subieron con un archivo de Excel</a:t>
            </a:r>
            <a:r>
              <a:rPr lang="es-MX" sz="3600" b="1" dirty="0" smtClean="0">
                <a:solidFill>
                  <a:schemeClr val="accent1">
                    <a:lumMod val="75000"/>
                  </a:schemeClr>
                </a:solidFill>
                <a:latin typeface="Montserrat Medium" panose="00000600000000000000" pitchFamily="50" charset="0"/>
              </a:rPr>
              <a:t>?</a:t>
            </a:r>
            <a:endParaRPr lang="es-MX" sz="3600" b="1" dirty="0">
              <a:solidFill>
                <a:schemeClr val="accent1">
                  <a:lumMod val="75000"/>
                </a:schemeClr>
              </a:solidFill>
              <a:latin typeface="Montserrat Medium" panose="00000600000000000000" pitchFamily="50" charset="0"/>
            </a:endParaRPr>
          </a:p>
        </p:txBody>
      </p:sp>
      <p:pic>
        <p:nvPicPr>
          <p:cNvPr id="4" name="Imagen 3">
            <a:extLst>
              <a:ext uri="{FF2B5EF4-FFF2-40B4-BE49-F238E27FC236}">
                <a16:creationId xmlns="" xmlns:a16="http://schemas.microsoft.com/office/drawing/2014/main" id="{D1BB5A1F-E9FA-4849-8870-9DC7A05C23C7}"/>
              </a:ext>
            </a:extLst>
          </p:cNvPr>
          <p:cNvPicPr>
            <a:picLocks noChangeAspect="1"/>
          </p:cNvPicPr>
          <p:nvPr/>
        </p:nvPicPr>
        <p:blipFill>
          <a:blip r:embed="rId2"/>
          <a:stretch>
            <a:fillRect/>
          </a:stretch>
        </p:blipFill>
        <p:spPr>
          <a:xfrm>
            <a:off x="6677597" y="2416440"/>
            <a:ext cx="5377028" cy="2905150"/>
          </a:xfrm>
          <a:prstGeom prst="rect">
            <a:avLst/>
          </a:prstGeom>
        </p:spPr>
      </p:pic>
      <p:pic>
        <p:nvPicPr>
          <p:cNvPr id="5" name="Imagen 4">
            <a:extLst>
              <a:ext uri="{FF2B5EF4-FFF2-40B4-BE49-F238E27FC236}">
                <a16:creationId xmlns="" xmlns:a16="http://schemas.microsoft.com/office/drawing/2014/main" id="{845FAD20-AA24-4DB0-A6CF-3F6FE24BECE0}"/>
              </a:ext>
            </a:extLst>
          </p:cNvPr>
          <p:cNvPicPr>
            <a:picLocks noChangeAspect="1"/>
          </p:cNvPicPr>
          <p:nvPr/>
        </p:nvPicPr>
        <p:blipFill rotWithShape="1">
          <a:blip r:embed="rId3"/>
          <a:srcRect l="1747" t="25234" r="1627"/>
          <a:stretch/>
        </p:blipFill>
        <p:spPr>
          <a:xfrm>
            <a:off x="35435" y="2506593"/>
            <a:ext cx="5874334" cy="2709904"/>
          </a:xfrm>
          <a:prstGeom prst="rect">
            <a:avLst/>
          </a:prstGeom>
        </p:spPr>
      </p:pic>
      <p:sp>
        <p:nvSpPr>
          <p:cNvPr id="6" name="Flecha: hacia abajo 4">
            <a:extLst>
              <a:ext uri="{FF2B5EF4-FFF2-40B4-BE49-F238E27FC236}">
                <a16:creationId xmlns="" xmlns:a16="http://schemas.microsoft.com/office/drawing/2014/main" id="{BB0683A2-0FA0-4558-A5B8-ACD349175B94}"/>
              </a:ext>
            </a:extLst>
          </p:cNvPr>
          <p:cNvSpPr/>
          <p:nvPr/>
        </p:nvSpPr>
        <p:spPr>
          <a:xfrm rot="16200000">
            <a:off x="5820912" y="3715401"/>
            <a:ext cx="836991" cy="478971"/>
          </a:xfrm>
          <a:prstGeom prst="downArrow">
            <a:avLst/>
          </a:prstGeom>
          <a:solidFill>
            <a:schemeClr val="accent1">
              <a:alpha val="44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número de diapositiva 2"/>
          <p:cNvSpPr>
            <a:spLocks noGrp="1"/>
          </p:cNvSpPr>
          <p:nvPr>
            <p:ph type="sldNum" sz="quarter" idx="12"/>
          </p:nvPr>
        </p:nvSpPr>
        <p:spPr/>
        <p:txBody>
          <a:bodyPr/>
          <a:lstStyle/>
          <a:p>
            <a:fld id="{C4576CEA-87DC-4FCA-8BE0-078C36C0CBAB}" type="slidenum">
              <a:rPr lang="es-MX" smtClean="0"/>
              <a:t>8</a:t>
            </a:fld>
            <a:endParaRPr lang="es-MX"/>
          </a:p>
        </p:txBody>
      </p:sp>
    </p:spTree>
    <p:extLst>
      <p:ext uri="{BB962C8B-B14F-4D97-AF65-F5344CB8AC3E}">
        <p14:creationId xmlns:p14="http://schemas.microsoft.com/office/powerpoint/2010/main" val="740237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86265"/>
            <a:ext cx="10058400" cy="851095"/>
          </a:xfrm>
        </p:spPr>
        <p:txBody>
          <a:bodyPr>
            <a:normAutofit/>
          </a:bodyPr>
          <a:lstStyle/>
          <a:p>
            <a:pPr algn="ctr"/>
            <a:r>
              <a:rPr lang="es-ES" sz="3600" b="1" dirty="0" smtClean="0">
                <a:solidFill>
                  <a:schemeClr val="accent1">
                    <a:lumMod val="75000"/>
                  </a:schemeClr>
                </a:solidFill>
                <a:latin typeface="Montserrat Medium" panose="00000600000000000000" pitchFamily="50" charset="0"/>
              </a:rPr>
              <a:t>Borrado de información</a:t>
            </a:r>
            <a:endParaRPr lang="es-MX" sz="3600" dirty="0">
              <a:latin typeface="Montserrat Medium" panose="00000600000000000000" pitchFamily="50" charset="0"/>
            </a:endParaRPr>
          </a:p>
        </p:txBody>
      </p:sp>
      <p:sp>
        <p:nvSpPr>
          <p:cNvPr id="3" name="Marcador de contenido 2"/>
          <p:cNvSpPr>
            <a:spLocks noGrp="1"/>
          </p:cNvSpPr>
          <p:nvPr>
            <p:ph idx="1"/>
          </p:nvPr>
        </p:nvSpPr>
        <p:spPr>
          <a:xfrm>
            <a:off x="868680" y="1910030"/>
            <a:ext cx="10515600" cy="4351338"/>
          </a:xfrm>
        </p:spPr>
        <p:txBody>
          <a:bodyPr>
            <a:normAutofit/>
          </a:bodyPr>
          <a:lstStyle/>
          <a:p>
            <a:pPr algn="just"/>
            <a:r>
              <a:rPr lang="es-MX" sz="2200" b="1" dirty="0" smtClean="0">
                <a:latin typeface="Montserrat Medium" panose="00000600000000000000" pitchFamily="50" charset="0"/>
              </a:rPr>
              <a:t>Una vez que se haya cumplido el tiempo de conservación</a:t>
            </a:r>
            <a:r>
              <a:rPr lang="es-MX" sz="2200" dirty="0" smtClean="0">
                <a:latin typeface="Montserrat Medium" panose="00000600000000000000" pitchFamily="50" charset="0"/>
              </a:rPr>
              <a:t> estipulado en los Lineamientos Técnicos Generales, y que </a:t>
            </a:r>
            <a:r>
              <a:rPr lang="es-MX" sz="2200" b="1" dirty="0" smtClean="0">
                <a:latin typeface="Montserrat Medium" panose="00000600000000000000" pitchFamily="50" charset="0"/>
              </a:rPr>
              <a:t>se haya respaldado la información en los expedientes electrónicos correspondientes, el sujeto obligado podrá borrar los registros que ya no son susceptibles de denuncia ciudadana </a:t>
            </a:r>
            <a:r>
              <a:rPr lang="es-MX" sz="2200" dirty="0" smtClean="0">
                <a:latin typeface="Montserrat Medium" panose="00000600000000000000" pitchFamily="50" charset="0"/>
              </a:rPr>
              <a:t>mediante tres formas, la que más convenga:</a:t>
            </a:r>
          </a:p>
          <a:p>
            <a:pPr algn="just"/>
            <a:endParaRPr lang="es-MX" sz="2200" b="1" dirty="0" smtClean="0">
              <a:solidFill>
                <a:srgbClr val="800080"/>
              </a:solidFill>
              <a:latin typeface="Montserrat Medium" panose="00000600000000000000" pitchFamily="50" charset="0"/>
            </a:endParaRPr>
          </a:p>
          <a:p>
            <a:pPr marL="457200" indent="-457200" algn="just">
              <a:buFont typeface="+mj-lt"/>
              <a:buAutoNum type="arabicPeriod"/>
            </a:pPr>
            <a:r>
              <a:rPr lang="es-MX" sz="2200" b="1" dirty="0" smtClean="0">
                <a:solidFill>
                  <a:schemeClr val="accent1">
                    <a:lumMod val="75000"/>
                  </a:schemeClr>
                </a:solidFill>
                <a:latin typeface="Montserrat Medium" panose="00000600000000000000" pitchFamily="50" charset="0"/>
              </a:rPr>
              <a:t>“Baja” del módulo de “Carga de Archivos”</a:t>
            </a:r>
            <a:r>
              <a:rPr lang="es-MX" sz="2200" dirty="0" smtClean="0">
                <a:solidFill>
                  <a:schemeClr val="accent1">
                    <a:lumMod val="75000"/>
                  </a:schemeClr>
                </a:solidFill>
                <a:latin typeface="Montserrat Medium" panose="00000600000000000000" pitchFamily="50" charset="0"/>
              </a:rPr>
              <a:t>.</a:t>
            </a:r>
          </a:p>
          <a:p>
            <a:pPr marL="457200" indent="-457200">
              <a:buFont typeface="+mj-lt"/>
              <a:buAutoNum type="arabicPeriod"/>
            </a:pPr>
            <a:r>
              <a:rPr lang="es-MX" sz="2200" b="1" dirty="0" smtClean="0">
                <a:solidFill>
                  <a:schemeClr val="accent1">
                    <a:lumMod val="75000"/>
                  </a:schemeClr>
                </a:solidFill>
                <a:latin typeface="Montserrat Medium" panose="00000600000000000000" pitchFamily="50" charset="0"/>
              </a:rPr>
              <a:t>“Administración de Información”.</a:t>
            </a:r>
          </a:p>
          <a:p>
            <a:pPr marL="457200" indent="-457200">
              <a:buFont typeface="+mj-lt"/>
              <a:buAutoNum type="arabicPeriod"/>
            </a:pPr>
            <a:r>
              <a:rPr lang="es-MX" sz="2200" b="1" dirty="0" smtClean="0">
                <a:solidFill>
                  <a:schemeClr val="accent1">
                    <a:lumMod val="75000"/>
                  </a:schemeClr>
                </a:solidFill>
                <a:latin typeface="Montserrat Medium" panose="00000600000000000000" pitchFamily="50" charset="0"/>
              </a:rPr>
              <a:t>“Opciones Avanzadas”, con la opción “Copia/Borra Información”.</a:t>
            </a:r>
            <a:endParaRPr lang="es-MX" sz="2200" dirty="0">
              <a:solidFill>
                <a:schemeClr val="accent1">
                  <a:lumMod val="75000"/>
                </a:schemeClr>
              </a:solidFill>
              <a:latin typeface="Montserrat Medium" panose="00000600000000000000" pitchFamily="50" charset="0"/>
            </a:endParaRPr>
          </a:p>
        </p:txBody>
      </p:sp>
      <p:sp>
        <p:nvSpPr>
          <p:cNvPr id="4" name="Marcador de número de diapositiva 3"/>
          <p:cNvSpPr>
            <a:spLocks noGrp="1"/>
          </p:cNvSpPr>
          <p:nvPr>
            <p:ph type="sldNum" sz="quarter" idx="12"/>
          </p:nvPr>
        </p:nvSpPr>
        <p:spPr/>
        <p:txBody>
          <a:bodyPr/>
          <a:lstStyle/>
          <a:p>
            <a:fld id="{C4576CEA-87DC-4FCA-8BE0-078C36C0CBAB}" type="slidenum">
              <a:rPr lang="es-MX" smtClean="0"/>
              <a:t>9</a:t>
            </a:fld>
            <a:endParaRPr lang="es-MX"/>
          </a:p>
        </p:txBody>
      </p:sp>
    </p:spTree>
    <p:extLst>
      <p:ext uri="{BB962C8B-B14F-4D97-AF65-F5344CB8AC3E}">
        <p14:creationId xmlns:p14="http://schemas.microsoft.com/office/powerpoint/2010/main" val="4132659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5285</TotalTime>
  <Words>436</Words>
  <Application>Microsoft Office PowerPoint</Application>
  <PresentationFormat>Panorámica</PresentationFormat>
  <Paragraphs>63</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Calibri Light</vt:lpstr>
      <vt:lpstr>Montserrat Medium</vt:lpstr>
      <vt:lpstr>Open sans</vt:lpstr>
      <vt:lpstr>Retrospección</vt:lpstr>
      <vt:lpstr>Presentación de PowerPoint</vt:lpstr>
      <vt:lpstr> Reformas a los Lineamientos para la implementación y operación de la PNT</vt:lpstr>
      <vt:lpstr> Reformas a los Lineamientos para la implementación y operación de la PNT</vt:lpstr>
      <vt:lpstr>Reformas a los Lineamientos para la implementación y operación de la PNT</vt:lpstr>
      <vt:lpstr>Presentación de PowerPoint</vt:lpstr>
      <vt:lpstr> Respaldo y expedientes de carga de información</vt:lpstr>
      <vt:lpstr>Ejemplo de expediente de carga de información</vt:lpstr>
      <vt:lpstr>¿Qué ocurre si se modifican los registros una vez que se subieron con un archivo de Excel?</vt:lpstr>
      <vt:lpstr>Borrado de información</vt:lpstr>
      <vt:lpstr>“Baja” del módulo de “Carga de Archivos”</vt:lpstr>
      <vt:lpstr>“Administración de Información” </vt:lpstr>
      <vt:lpstr>“Opciones Avanzadas”, con la opción “Copia/Borra Información” </vt:lpstr>
      <vt:lpstr>¡Gracias!</vt:lpstr>
      <vt:lpstr>Contacto  ISC. Gilberto Martín Ramírez Villegas  Director de Informática del Instituto de Acceso a la Información Pública para el Estado de Guanajuato  gramirezv@iacip-gto.org.mx Tel: 477-7167359 ext 120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IACIP_0013</dc:creator>
  <cp:lastModifiedBy>IACIP_0013</cp:lastModifiedBy>
  <cp:revision>27</cp:revision>
  <dcterms:created xsi:type="dcterms:W3CDTF">2020-02-05T21:33:02Z</dcterms:created>
  <dcterms:modified xsi:type="dcterms:W3CDTF">2020-02-10T16:49:16Z</dcterms:modified>
</cp:coreProperties>
</file>